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305" r:id="rId3"/>
    <p:sldId id="311" r:id="rId4"/>
    <p:sldId id="315" r:id="rId5"/>
    <p:sldId id="306" r:id="rId6"/>
    <p:sldId id="307" r:id="rId7"/>
    <p:sldId id="310" r:id="rId8"/>
    <p:sldId id="313" r:id="rId9"/>
    <p:sldId id="314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3399"/>
    <a:srgbClr val="FF9999"/>
    <a:srgbClr val="990099"/>
    <a:srgbClr val="FFCC66"/>
    <a:srgbClr val="FCDD6A"/>
    <a:srgbClr val="FFFF66"/>
    <a:srgbClr val="FFE5E5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4" autoAdjust="0"/>
    <p:restoredTop sz="84416" autoAdjust="0"/>
  </p:normalViewPr>
  <p:slideViewPr>
    <p:cSldViewPr snapToGrid="0">
      <p:cViewPr varScale="1">
        <p:scale>
          <a:sx n="67" d="100"/>
          <a:sy n="67" d="100"/>
        </p:scale>
        <p:origin x="12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وضوح تدرج الظل</a:t>
          </a:r>
          <a:endParaRPr lang="en-US" sz="2800" b="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التظليل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F07AC-8B79-4292-98B6-61DD20FB8D53}" type="pres">
      <dgm:prSet presAssocID="{C2308EF4-268B-4EB8-9D30-DA3DE17A65A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1" presStyleCnt="3" custLinFactNeighborY="-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8EF4C13A-BEEA-4589-A979-7FE94ED07F83}" srcId="{36C78F72-FFA6-4269-962E-AB4FAD58204E}" destId="{3944DC45-FDAF-4B87-9989-A1BF806BDD24}" srcOrd="2" destOrd="0" parTransId="{6A2EBC46-876E-4279-89D9-D753B3C58C1E}" sibTransId="{0FB2799D-D807-41E1-9351-D5E166DD5535}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AB95F2F9-68A5-4D7C-B1DD-3F4698B008C3}" srcId="{36C78F72-FFA6-4269-962E-AB4FAD58204E}" destId="{D1FF8BD3-C46E-4534-AE81-389262E4EF4B}" srcOrd="1" destOrd="0" parTransId="{F09DA39F-06CD-4A81-9EF2-246DDEC2912F}" sibTransId="{E0EA151D-2585-4446-A2F4-F50B7A016BFF}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82D2DC42-E798-4563-9401-6F79EE1ACDD3}" type="presParOf" srcId="{14CC8F27-B2F7-4759-99EC-B728EF2821FD}" destId="{C5EAFB26-0F68-45F9-9526-01E37D87B381}" srcOrd="2" destOrd="0" presId="urn:microsoft.com/office/officeart/2005/8/layout/venn3"/>
    <dgm:cxn modelId="{31ECE2A6-BBB9-4A67-AF73-1257060DE913}" type="presParOf" srcId="{14CC8F27-B2F7-4759-99EC-B728EF2821FD}" destId="{D08BA124-D5FC-4A73-8F36-F4DCDDE6A5E7}" srcOrd="3" destOrd="0" presId="urn:microsoft.com/office/officeart/2005/8/layout/venn3"/>
    <dgm:cxn modelId="{24559C43-3604-4D7F-A2A8-10668031692F}" type="presParOf" srcId="{14CC8F27-B2F7-4759-99EC-B728EF2821FD}" destId="{C68118EB-F332-4686-9645-30AE80FAA69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وضوح تدرج الظل</a:t>
          </a:r>
          <a:endParaRPr lang="en-US" sz="2800" b="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التظليل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190C76-EC5C-4EEB-85FF-03F8185B3077}">
      <dgm:prSet/>
      <dgm:spPr/>
      <dgm:t>
        <a:bodyPr/>
        <a:lstStyle/>
        <a:p>
          <a:r>
            <a:rPr lang="ar-BH" dirty="0"/>
            <a:t>الإبداع في تصميم العمل الفني</a:t>
          </a:r>
          <a:endParaRPr lang="en-US" dirty="0"/>
        </a:p>
      </dgm:t>
    </dgm:pt>
    <dgm:pt modelId="{9BA809A6-8F52-4A49-9E0C-2457E9F15310}" type="parTrans" cxnId="{837D801B-168E-4078-B756-6D27EAC54DD2}">
      <dgm:prSet/>
      <dgm:spPr/>
      <dgm:t>
        <a:bodyPr/>
        <a:lstStyle/>
        <a:p>
          <a:endParaRPr lang="en-US"/>
        </a:p>
      </dgm:t>
    </dgm:pt>
    <dgm:pt modelId="{543A2254-93CC-4D22-A4C8-75FBB499E8E4}" type="sibTrans" cxnId="{837D801B-168E-4078-B756-6D27EAC54DD2}">
      <dgm:prSet/>
      <dgm:spPr/>
      <dgm:t>
        <a:bodyPr/>
        <a:lstStyle/>
        <a:p>
          <a:endParaRPr lang="en-US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9D006-4D34-4F3F-A026-72D3764DEF0E}" type="pres">
      <dgm:prSet presAssocID="{39190C76-EC5C-4EEB-85FF-03F8185B3077}" presName="Name5" presStyleLbl="vennNode1" presStyleIdx="0" presStyleCnt="4" custLinFactNeighborX="-3674" custLinFactNeighborY="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D4CD9-BA3A-4235-9EBF-B789049C3B1B}" type="pres">
      <dgm:prSet presAssocID="{543A2254-93CC-4D22-A4C8-75FBB499E8E4}" presName="space" presStyleCnt="0"/>
      <dgm:spPr/>
    </dgm:pt>
    <dgm:pt modelId="{2EBF07AC-8B79-4292-98B6-61DD20FB8D53}" type="pres">
      <dgm:prSet presAssocID="{C2308EF4-268B-4EB8-9D30-DA3DE17A65A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2" presStyleCnt="4" custLinFactNeighborY="-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C13A-BEEA-4589-A979-7FE94ED07F83}" srcId="{36C78F72-FFA6-4269-962E-AB4FAD58204E}" destId="{3944DC45-FDAF-4B87-9989-A1BF806BDD24}" srcOrd="3" destOrd="0" parTransId="{6A2EBC46-876E-4279-89D9-D753B3C58C1E}" sibTransId="{0FB2799D-D807-41E1-9351-D5E166DD5535}"/>
    <dgm:cxn modelId="{02990585-09B0-46FE-B44B-18027573FC26}" type="presOf" srcId="{36C78F72-FFA6-4269-962E-AB4FAD58204E}" destId="{14CC8F27-B2F7-4759-99EC-B728EF2821FD}" srcOrd="0" destOrd="0" presId="urn:microsoft.com/office/officeart/2005/8/layout/venn3"/>
    <dgm:cxn modelId="{89E1A1BA-125F-4EF3-A75D-C180CF873EF7}" type="presOf" srcId="{3944DC45-FDAF-4B87-9989-A1BF806BDD24}" destId="{C68118EB-F332-4686-9645-30AE80FAA698}" srcOrd="0" destOrd="0" presId="urn:microsoft.com/office/officeart/2005/8/layout/venn3"/>
    <dgm:cxn modelId="{AB95F2F9-68A5-4D7C-B1DD-3F4698B008C3}" srcId="{36C78F72-FFA6-4269-962E-AB4FAD58204E}" destId="{D1FF8BD3-C46E-4534-AE81-389262E4EF4B}" srcOrd="2" destOrd="0" parTransId="{F09DA39F-06CD-4A81-9EF2-246DDEC2912F}" sibTransId="{E0EA151D-2585-4446-A2F4-F50B7A016BFF}"/>
    <dgm:cxn modelId="{ECDFFA27-B20A-4303-A4F4-84E4B932C2D1}" type="presOf" srcId="{C2308EF4-268B-4EB8-9D30-DA3DE17A65A7}" destId="{2EBF07AC-8B79-4292-98B6-61DD20FB8D53}" srcOrd="0" destOrd="0" presId="urn:microsoft.com/office/officeart/2005/8/layout/venn3"/>
    <dgm:cxn modelId="{DE03E060-9590-4EBB-8D32-BA2C71782D7E}" srcId="{36C78F72-FFA6-4269-962E-AB4FAD58204E}" destId="{C2308EF4-268B-4EB8-9D30-DA3DE17A65A7}" srcOrd="1" destOrd="0" parTransId="{82A77DB9-2D0C-4D7E-9D72-72EE001EA29E}" sibTransId="{05C098E4-F8F7-4795-A918-0AA62C35FC7C}"/>
    <dgm:cxn modelId="{9E9E26A9-E738-4F14-B7AA-CBE9160270A2}" type="presOf" srcId="{D1FF8BD3-C46E-4534-AE81-389262E4EF4B}" destId="{C5EAFB26-0F68-45F9-9526-01E37D87B381}" srcOrd="0" destOrd="0" presId="urn:microsoft.com/office/officeart/2005/8/layout/venn3"/>
    <dgm:cxn modelId="{837D801B-168E-4078-B756-6D27EAC54DD2}" srcId="{36C78F72-FFA6-4269-962E-AB4FAD58204E}" destId="{39190C76-EC5C-4EEB-85FF-03F8185B3077}" srcOrd="0" destOrd="0" parTransId="{9BA809A6-8F52-4A49-9E0C-2457E9F15310}" sibTransId="{543A2254-93CC-4D22-A4C8-75FBB499E8E4}"/>
    <dgm:cxn modelId="{1D63220E-81DC-41E1-A9CA-01D0595B96DA}" type="presOf" srcId="{39190C76-EC5C-4EEB-85FF-03F8185B3077}" destId="{A3A9D006-4D34-4F3F-A026-72D3764DEF0E}" srcOrd="0" destOrd="0" presId="urn:microsoft.com/office/officeart/2005/8/layout/venn3"/>
    <dgm:cxn modelId="{1DC2C419-9B07-4B6C-B71C-5E10222F31CC}" type="presParOf" srcId="{14CC8F27-B2F7-4759-99EC-B728EF2821FD}" destId="{A3A9D006-4D34-4F3F-A026-72D3764DEF0E}" srcOrd="0" destOrd="0" presId="urn:microsoft.com/office/officeart/2005/8/layout/venn3"/>
    <dgm:cxn modelId="{C82A01ED-6FC0-4A3A-BC0B-5BB1A5835B3D}" type="presParOf" srcId="{14CC8F27-B2F7-4759-99EC-B728EF2821FD}" destId="{F4BD4CD9-BA3A-4235-9EBF-B789049C3B1B}" srcOrd="1" destOrd="0" presId="urn:microsoft.com/office/officeart/2005/8/layout/venn3"/>
    <dgm:cxn modelId="{E16B50EF-3B65-482D-BBE1-079C07B67176}" type="presParOf" srcId="{14CC8F27-B2F7-4759-99EC-B728EF2821FD}" destId="{2EBF07AC-8B79-4292-98B6-61DD20FB8D53}" srcOrd="2" destOrd="0" presId="urn:microsoft.com/office/officeart/2005/8/layout/venn3"/>
    <dgm:cxn modelId="{49243B03-CC55-41A9-B35C-CCC166BD76D0}" type="presParOf" srcId="{14CC8F27-B2F7-4759-99EC-B728EF2821FD}" destId="{F5F31846-9584-4B8C-8DFC-B592BE7ADFD2}" srcOrd="3" destOrd="0" presId="urn:microsoft.com/office/officeart/2005/8/layout/venn3"/>
    <dgm:cxn modelId="{FF3ED931-DD60-4368-9621-5047A5F5FEB1}" type="presParOf" srcId="{14CC8F27-B2F7-4759-99EC-B728EF2821FD}" destId="{C5EAFB26-0F68-45F9-9526-01E37D87B381}" srcOrd="4" destOrd="0" presId="urn:microsoft.com/office/officeart/2005/8/layout/venn3"/>
    <dgm:cxn modelId="{96A46C3C-ED23-4C08-98E7-D4B1430ECB77}" type="presParOf" srcId="{14CC8F27-B2F7-4759-99EC-B728EF2821FD}" destId="{D08BA124-D5FC-4A73-8F36-F4DCDDE6A5E7}" srcOrd="5" destOrd="0" presId="urn:microsoft.com/office/officeart/2005/8/layout/venn3"/>
    <dgm:cxn modelId="{01840AB4-2B25-4CD8-BA79-BA98EFED8520}" type="presParOf" srcId="{14CC8F27-B2F7-4759-99EC-B728EF2821FD}" destId="{C68118EB-F332-4686-9645-30AE80FAA69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549D-F084-474C-A8FC-752435855EC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DB4-136B-4963-B67D-3DAE0400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8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svg"/><Relationship Id="rId3" Type="http://schemas.openxmlformats.org/officeDocument/2006/relationships/image" Target="../media/image14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microsoft.com/office/2007/relationships/diagramDrawing" Target="../diagrams/drawing1.xml"/><Relationship Id="rId5" Type="http://schemas.openxmlformats.org/officeDocument/2006/relationships/image" Target="../media/image11.png"/><Relationship Id="rId15" Type="http://schemas.openxmlformats.org/officeDocument/2006/relationships/image" Target="../media/image2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sv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svg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microsoft.com/office/2007/relationships/diagramDrawing" Target="../diagrams/drawing2.xml"/><Relationship Id="rId5" Type="http://schemas.openxmlformats.org/officeDocument/2006/relationships/image" Target="../media/image11.png"/><Relationship Id="rId15" Type="http://schemas.openxmlformats.org/officeDocument/2006/relationships/image" Target="../media/image26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2.sv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686" y="1619062"/>
            <a:ext cx="9591397" cy="861774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باستخدام قلم الرصاص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E9E5D08-568D-453F-98E5-1C786220F028}"/>
              </a:ext>
            </a:extLst>
          </p:cNvPr>
          <p:cNvSpPr txBox="1"/>
          <p:nvPr/>
        </p:nvSpPr>
        <p:spPr>
          <a:xfrm>
            <a:off x="4207728" y="5656752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1" y="2808943"/>
            <a:ext cx="8254020" cy="2581257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12180778"/>
      </p:ext>
    </p:extLst>
  </p:cSld>
  <p:clrMapOvr>
    <a:masterClrMapping/>
  </p:clrMapOvr>
  <p:transition spd="slow" advTm="8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12517752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التظليل باستخدام قلم الرصاص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3422" y="2494572"/>
            <a:ext cx="10310650" cy="285636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يُعرّف مفهوم الضوء والظل.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يطبق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المتعلم عملية التظليل بدرجات محددة، بتوظيف قلم الرصاص بإتقان.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ينتج المتعلم عمل فني إبداعي من تصميمه، بحيث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يتضمن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التظليل بثلاث درجات بتوظيف قلم الرصاص.</a:t>
            </a: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xmlns="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6346" y="215901"/>
            <a:ext cx="914400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7288" y="6488668"/>
            <a:ext cx="619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قلم الرصاص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06788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التظليل باستخدام قلم الرصاص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41814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17309" y="1231932"/>
            <a:ext cx="6263179" cy="6513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71018" y="1294108"/>
            <a:ext cx="3555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الضوء والظل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484" y="-1859"/>
            <a:ext cx="855474" cy="855474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972596" y="1973370"/>
            <a:ext cx="8585134" cy="39407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77511" y="2092113"/>
            <a:ext cx="85851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7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الضوء والظل: بواسطة الضوء نتعرف على الأشياء وأشكالها وظلالها.</a:t>
            </a:r>
          </a:p>
          <a:p>
            <a:pPr algn="ctr" rtl="1"/>
            <a:endParaRPr lang="ar-BH" sz="27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7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7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7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كلما كان الضوء ساطعاً ظهر ظل الشيء أكثر قوة.</a:t>
            </a:r>
          </a:p>
          <a:p>
            <a:pPr algn="ctr" rtl="1"/>
            <a:r>
              <a:rPr lang="ar-BH" sz="27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كلما كان الضوء خفيفاً كانت درجة الظل أقل قوة.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28719" y="6488668"/>
            <a:ext cx="619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قلم الرصاص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3159" t="65721" r="56834" b="22132"/>
          <a:stretch/>
        </p:blipFill>
        <p:spPr>
          <a:xfrm>
            <a:off x="4517921" y="2743200"/>
            <a:ext cx="3156155" cy="20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2850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التظليل باستخدام قلم الرصاص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41814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95224" y="1206384"/>
            <a:ext cx="6263179" cy="7835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62895" y="1268560"/>
            <a:ext cx="5727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هناك 5 درجات </a:t>
            </a:r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أساسية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للتظليل وهي: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05399" y="5210102"/>
            <a:ext cx="8877769" cy="6240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418079" y="5212288"/>
            <a:ext cx="80181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درسنا </a:t>
            </a:r>
            <a:r>
              <a:rPr lang="ar-BH" sz="3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سنقوم بتطبيق درجات التظليل بقلم الرصاص</a:t>
            </a:r>
          </a:p>
        </p:txBody>
      </p:sp>
      <p:pic>
        <p:nvPicPr>
          <p:cNvPr id="22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484" y="-1859"/>
            <a:ext cx="855474" cy="85547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165035" y="3601144"/>
            <a:ext cx="2257991" cy="1529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03433" y="3710162"/>
            <a:ext cx="21568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الدرجة الثانية وهو الضوء المعكوس.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20650" y="2261757"/>
            <a:ext cx="2257991" cy="1529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80392" y="2370775"/>
            <a:ext cx="19678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اللون الفعلي للشيء دون أثر للضوء والظل.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38795" y="3559484"/>
            <a:ext cx="2257991" cy="1529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76265" y="3631812"/>
            <a:ext cx="2204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اللون القريب من الأسود وهو القريب من الظل.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423026" y="2152739"/>
            <a:ext cx="2257991" cy="1529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531969" y="2261757"/>
            <a:ext cx="19678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أفتح درجة حيث يسقط الضوء.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0680" y="2152739"/>
            <a:ext cx="2257991" cy="1529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9565" y="2437368"/>
            <a:ext cx="196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الأسود وهو الظل المظلم.</a:t>
            </a:r>
          </a:p>
        </p:txBody>
      </p:sp>
      <p:pic>
        <p:nvPicPr>
          <p:cNvPr id="3" name="Graphic 2" descr="Grinning face with no fill">
            <a:extLst>
              <a:ext uri="{FF2B5EF4-FFF2-40B4-BE49-F238E27FC236}">
                <a16:creationId xmlns:a16="http://schemas.microsoft.com/office/drawing/2014/main" xmlns="" id="{2ADC7697-CE87-47BC-8BCD-1F71DBAE50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4050" y="5275531"/>
            <a:ext cx="480072" cy="48007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28719" y="6488668"/>
            <a:ext cx="619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قلم الرصاص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20783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1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للتظليل باستخدام قلم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الرصاص؟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50436" y="1329945"/>
            <a:ext cx="6791108" cy="4805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أقلام رصاص.</a:t>
            </a:r>
          </a:p>
          <a:p>
            <a:pPr algn="r" rtl="1">
              <a:buFontTx/>
              <a:buChar char="-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ممحاة.</a:t>
            </a:r>
          </a:p>
          <a:p>
            <a:pPr algn="r" rtl="1">
              <a:buFontTx/>
              <a:buChar char="-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مسطرة.</a:t>
            </a:r>
          </a:p>
          <a:p>
            <a:pPr algn="r" rtl="1">
              <a:buFontTx/>
              <a:buChar char="-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ورق.</a:t>
            </a:r>
          </a:p>
          <a:p>
            <a:pPr algn="r" rtl="1">
              <a:buFontTx/>
              <a:buChar char="-"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Graphic 3" descr="Pencil">
            <a:extLst>
              <a:ext uri="{FF2B5EF4-FFF2-40B4-BE49-F238E27FC236}">
                <a16:creationId xmlns:a16="http://schemas.microsoft.com/office/drawing/2014/main" xmlns="" id="{694BB4F1-ED34-49C2-A55B-E89E4E936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925885"/>
            <a:ext cx="914400" cy="914400"/>
          </a:xfrm>
          <a:prstGeom prst="rect">
            <a:avLst/>
          </a:prstGeom>
        </p:spPr>
      </p:pic>
      <p:pic>
        <p:nvPicPr>
          <p:cNvPr id="6" name="Graphic 5" descr="Eraser">
            <a:extLst>
              <a:ext uri="{FF2B5EF4-FFF2-40B4-BE49-F238E27FC236}">
                <a16:creationId xmlns:a16="http://schemas.microsoft.com/office/drawing/2014/main" xmlns="" id="{6B24FA87-672C-4AA8-BF7D-3576E3DB5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4957" y="3840285"/>
            <a:ext cx="688482" cy="688482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xmlns="" id="{4880787F-4388-493D-9EDC-03FFF81609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0557" y="4250403"/>
            <a:ext cx="914400" cy="914400"/>
          </a:xfrm>
          <a:prstGeom prst="rect">
            <a:avLst/>
          </a:prstGeom>
        </p:spPr>
      </p:pic>
      <p:pic>
        <p:nvPicPr>
          <p:cNvPr id="12" name="Graphic 11" descr="Artist">
            <a:extLst>
              <a:ext uri="{FF2B5EF4-FFF2-40B4-BE49-F238E27FC236}">
                <a16:creationId xmlns:a16="http://schemas.microsoft.com/office/drawing/2014/main" xmlns="" id="{D1019AFB-682F-49E2-AAF8-95D2F7B768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19061" y="1431364"/>
            <a:ext cx="1494521" cy="1494521"/>
          </a:xfrm>
          <a:prstGeom prst="rect">
            <a:avLst/>
          </a:prstGeom>
        </p:spPr>
      </p:pic>
      <p:pic>
        <p:nvPicPr>
          <p:cNvPr id="14" name="Graphic 13" descr="Paper">
            <a:extLst>
              <a:ext uri="{FF2B5EF4-FFF2-40B4-BE49-F238E27FC236}">
                <a16:creationId xmlns:a16="http://schemas.microsoft.com/office/drawing/2014/main" xmlns="" id="{FF304E8B-9DE0-4FE8-B5FD-CAA8004551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38766">
            <a:off x="7334133" y="5044836"/>
            <a:ext cx="914400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7276" y="6488668"/>
            <a:ext cx="619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قلم الرصاص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70747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1314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التظليل باستخدام قلم الرصاص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" t="26655" r="3987" b="25686"/>
          <a:stretch/>
        </p:blipFill>
        <p:spPr>
          <a:xfrm>
            <a:off x="599673" y="1275543"/>
            <a:ext cx="8113600" cy="18319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Cloud 2"/>
          <p:cNvSpPr/>
          <p:nvPr/>
        </p:nvSpPr>
        <p:spPr>
          <a:xfrm>
            <a:off x="9338598" y="1769807"/>
            <a:ext cx="2638161" cy="1972406"/>
          </a:xfrm>
          <a:prstGeom prst="cloud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أرسم مستطيلاً وأقسمه إلى 6 أجزاء مرقمة.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7790006" y="3139892"/>
            <a:ext cx="2840119" cy="1932222"/>
          </a:xfrm>
          <a:prstGeom prst="cloud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2-ألون الجزء رقم 6 بقلم الرصاص بالضغط بقوة على القلم.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400960" y="3563178"/>
            <a:ext cx="2934582" cy="2027558"/>
          </a:xfrm>
          <a:prstGeom prst="cloud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أنتقل للجزء الذي يليه وألون أيضاً ولكن أخفف الضغط على القلم.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054934" y="3768675"/>
            <a:ext cx="2843810" cy="1934280"/>
          </a:xfrm>
          <a:prstGeom prst="cloud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أكرر العملية حتى أنهي جميع الأجزاء كما هو موضح في الصورة.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79690" y="3971988"/>
            <a:ext cx="2976047" cy="1878432"/>
          </a:xfrm>
          <a:prstGeom prst="cloud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ألاحظ أنه كلما قمت بتخفيف الضغط على القلم أصبح اللون أفتح والعكس صحيح.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0874" y="6488668"/>
            <a:ext cx="619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قلم الرصاص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3" descr="Pencil">
            <a:extLst>
              <a:ext uri="{FF2B5EF4-FFF2-40B4-BE49-F238E27FC236}">
                <a16:creationId xmlns:a16="http://schemas.microsoft.com/office/drawing/2014/main" xmlns="" id="{694BB4F1-ED34-49C2-A55B-E89E4E9361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1422" y="4356404"/>
            <a:ext cx="914400" cy="914400"/>
          </a:xfrm>
          <a:prstGeom prst="rect">
            <a:avLst/>
          </a:prstGeom>
        </p:spPr>
      </p:pic>
      <p:pic>
        <p:nvPicPr>
          <p:cNvPr id="22" name="Graphic 7" descr="Ruler">
            <a:extLst>
              <a:ext uri="{FF2B5EF4-FFF2-40B4-BE49-F238E27FC236}">
                <a16:creationId xmlns:a16="http://schemas.microsoft.com/office/drawing/2014/main" xmlns="" id="{4880787F-4388-493D-9EDC-03FFF816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827772">
            <a:off x="9806277" y="4929800"/>
            <a:ext cx="948975" cy="948975"/>
          </a:xfrm>
          <a:prstGeom prst="rect">
            <a:avLst/>
          </a:prstGeom>
        </p:spPr>
      </p:pic>
      <p:pic>
        <p:nvPicPr>
          <p:cNvPr id="23" name="Graphic 13" descr="Paper">
            <a:extLst>
              <a:ext uri="{FF2B5EF4-FFF2-40B4-BE49-F238E27FC236}">
                <a16:creationId xmlns:a16="http://schemas.microsoft.com/office/drawing/2014/main" xmlns="" id="{FF304E8B-9DE0-4FE8-B5FD-CAA8004551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17169" y="52055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3187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67" y="1630626"/>
            <a:ext cx="11828866" cy="1425809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انتج عمل فني 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إبداعي من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تصميمك يتكون من اشكال من اختيارك، 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ويتضمن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درجات ظلية بقلم الرصاص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142874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sz="3900" u="sng" dirty="0"/>
              <a:t>نشاط تطبيقي 1</a:t>
            </a:r>
            <a:r>
              <a:rPr lang="ar-BH" sz="3900" dirty="0" smtClean="0"/>
              <a:t>:</a:t>
            </a:r>
            <a:endParaRPr lang="en-US" sz="3900" dirty="0" smtClean="0"/>
          </a:p>
          <a:p>
            <a:pPr algn="r"/>
            <a:endParaRPr lang="en-US" sz="2200" dirty="0" smtClean="0"/>
          </a:p>
          <a:p>
            <a:r>
              <a:rPr lang="ar-BH" sz="3900" dirty="0" smtClean="0"/>
              <a:t> </a:t>
            </a:r>
            <a:r>
              <a:rPr lang="ar-BH" sz="3900" dirty="0"/>
              <a:t>نفذ خطوات العمل الموضحة بالأعلى </a:t>
            </a:r>
            <a:r>
              <a:rPr lang="ar-BH" sz="3900" dirty="0" smtClean="0"/>
              <a:t>للحصول</a:t>
            </a:r>
            <a:r>
              <a:rPr lang="en-US" sz="3900" dirty="0"/>
              <a:t> </a:t>
            </a:r>
            <a:r>
              <a:rPr lang="ar-BH" sz="3900" dirty="0" smtClean="0"/>
              <a:t>على </a:t>
            </a:r>
            <a:r>
              <a:rPr lang="ar-BH" sz="3900" dirty="0"/>
              <a:t>درجات التظليل المعروضة.</a:t>
            </a:r>
          </a:p>
        </p:txBody>
      </p:sp>
      <p:pic>
        <p:nvPicPr>
          <p:cNvPr id="15" name="Graphic 14" descr="Blackboard">
            <a:extLst>
              <a:ext uri="{FF2B5EF4-FFF2-40B4-BE49-F238E27FC236}">
                <a16:creationId xmlns:a16="http://schemas.microsoft.com/office/drawing/2014/main" xmlns="" id="{6ED4EF80-C5F9-4DC5-9AA2-65FDE28D6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61386">
            <a:off x="1569320" y="-72563"/>
            <a:ext cx="940669" cy="940669"/>
          </a:xfrm>
          <a:prstGeom prst="rect">
            <a:avLst/>
          </a:prstGeom>
        </p:spPr>
      </p:pic>
      <p:pic>
        <p:nvPicPr>
          <p:cNvPr id="17" name="Graphic 16" descr="Artist">
            <a:extLst>
              <a:ext uri="{FF2B5EF4-FFF2-40B4-BE49-F238E27FC236}">
                <a16:creationId xmlns:a16="http://schemas.microsoft.com/office/drawing/2014/main" xmlns="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2298" y="4073975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416314"/>
              </p:ext>
            </p:extLst>
          </p:nvPr>
        </p:nvGraphicFramePr>
        <p:xfrm>
          <a:off x="349072" y="4346796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xmlns="" id="{82EAE9DF-1DEE-48C8-9C00-5216CCE366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7406" y="83754"/>
            <a:ext cx="855474" cy="855474"/>
          </a:xfrm>
          <a:prstGeom prst="rect">
            <a:avLst/>
          </a:prstGeom>
        </p:spPr>
      </p:pic>
      <p:pic>
        <p:nvPicPr>
          <p:cNvPr id="11" name="Graphic 10" descr="Lightbulb and gear">
            <a:extLst>
              <a:ext uri="{FF2B5EF4-FFF2-40B4-BE49-F238E27FC236}">
                <a16:creationId xmlns:a16="http://schemas.microsoft.com/office/drawing/2014/main" xmlns="" id="{1E79496F-7596-4970-96B8-E1F64AC8AC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3674" y="-31870"/>
            <a:ext cx="914400" cy="914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20874" y="6488668"/>
            <a:ext cx="619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قلم الرصاص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60097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وأفكار  إبداعية للتظليل باستخدام قلم الرصاص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11891" r="12777" b="15529"/>
          <a:stretch/>
        </p:blipFill>
        <p:spPr>
          <a:xfrm>
            <a:off x="6485466" y="1913466"/>
            <a:ext cx="3488267" cy="3723671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32" y="1888751"/>
            <a:ext cx="3488267" cy="3723671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Graphic 5" descr="Head with gears">
            <a:extLst>
              <a:ext uri="{FF2B5EF4-FFF2-40B4-BE49-F238E27FC236}">
                <a16:creationId xmlns:a16="http://schemas.microsoft.com/office/drawing/2014/main" xmlns="" id="{B8B5F6B7-7873-4E52-B1E2-FBF62A4842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031" y="138751"/>
            <a:ext cx="855474" cy="855474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xmlns="" id="{BBBDEC83-840F-4CAC-801D-2635DD2A3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6335" y="79825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47308A2-2A20-46B2-A740-E79D9EE18C51}"/>
              </a:ext>
            </a:extLst>
          </p:cNvPr>
          <p:cNvSpPr/>
          <p:nvPr/>
        </p:nvSpPr>
        <p:spPr>
          <a:xfrm>
            <a:off x="996287" y="5643969"/>
            <a:ext cx="9957749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الانترنت للاطلاع على المزيد من الأفكار</a:t>
            </a:r>
            <a:endParaRPr lang="en-US" sz="3000" dirty="0"/>
          </a:p>
        </p:txBody>
      </p:sp>
      <p:pic>
        <p:nvPicPr>
          <p:cNvPr id="10" name="Graphic 9" descr="Lightbulb and gear">
            <a:extLst>
              <a:ext uri="{FF2B5EF4-FFF2-40B4-BE49-F238E27FC236}">
                <a16:creationId xmlns:a16="http://schemas.microsoft.com/office/drawing/2014/main" xmlns="" id="{32F8AB3A-6E72-49B0-B0C1-9DCD5A4F2F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3343" y="5643969"/>
            <a:ext cx="523220" cy="5232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7634" y="6488668"/>
            <a:ext cx="619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قلم الرصاص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06536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67" y="1630626"/>
            <a:ext cx="11828866" cy="1425809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انتج عمل فني 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إبداعي من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تصميمك يتكون من اشكال من اختيارك، 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ويتضمن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درجات ظلية بقلم الرصاص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sz="4000" u="sng" dirty="0"/>
              <a:t>نشاط تطبيقي 2</a:t>
            </a:r>
            <a:r>
              <a:rPr lang="ar-BH" sz="4000" dirty="0"/>
              <a:t> التطبيق الإبداعي بعمل فني</a:t>
            </a:r>
            <a:endParaRPr lang="en-US" sz="4000" dirty="0"/>
          </a:p>
        </p:txBody>
      </p:sp>
      <p:pic>
        <p:nvPicPr>
          <p:cNvPr id="15" name="Graphic 14" descr="Blackboard">
            <a:extLst>
              <a:ext uri="{FF2B5EF4-FFF2-40B4-BE49-F238E27FC236}">
                <a16:creationId xmlns:a16="http://schemas.microsoft.com/office/drawing/2014/main" xmlns="" id="{6ED4EF80-C5F9-4DC5-9AA2-65FDE28D6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61386">
            <a:off x="1431551" y="-89891"/>
            <a:ext cx="1089777" cy="1089777"/>
          </a:xfrm>
          <a:prstGeom prst="rect">
            <a:avLst/>
          </a:prstGeom>
        </p:spPr>
      </p:pic>
      <p:pic>
        <p:nvPicPr>
          <p:cNvPr id="17" name="Graphic 16" descr="Artist">
            <a:extLst>
              <a:ext uri="{FF2B5EF4-FFF2-40B4-BE49-F238E27FC236}">
                <a16:creationId xmlns:a16="http://schemas.microsoft.com/office/drawing/2014/main" xmlns="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2298" y="4073975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135473"/>
              </p:ext>
            </p:extLst>
          </p:nvPr>
        </p:nvGraphicFramePr>
        <p:xfrm>
          <a:off x="349072" y="4346796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xmlns="" id="{82EAE9DF-1DEE-48C8-9C00-5216CCE366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4130" y="368185"/>
            <a:ext cx="855474" cy="855474"/>
          </a:xfrm>
          <a:prstGeom prst="rect">
            <a:avLst/>
          </a:prstGeom>
        </p:spPr>
      </p:pic>
      <p:pic>
        <p:nvPicPr>
          <p:cNvPr id="11" name="Graphic 10" descr="Lightbulb and gear">
            <a:extLst>
              <a:ext uri="{FF2B5EF4-FFF2-40B4-BE49-F238E27FC236}">
                <a16:creationId xmlns:a16="http://schemas.microsoft.com/office/drawing/2014/main" xmlns="" id="{1E79496F-7596-4970-96B8-E1F64AC8AC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312" y="-31756"/>
            <a:ext cx="914400" cy="914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20874" y="6488668"/>
            <a:ext cx="619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التظليل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قلم الرصاص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915805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6943461</TotalTime>
  <Words>455</Words>
  <Application>Microsoft Office PowerPoint</Application>
  <PresentationFormat>Widescreen</PresentationFormat>
  <Paragraphs>80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PowerPoint Presentation</vt:lpstr>
      <vt:lpstr>أهداف درس التظليل باستخدام قلم الرصاص</vt:lpstr>
      <vt:lpstr>مقدمة درس التظليل باستخدام قلم الرصاص</vt:lpstr>
      <vt:lpstr>مقدمة درس التظليل باستخدام قلم الرصاص</vt:lpstr>
      <vt:lpstr>ماذا نحتاج للتظليل باستخدام قلم الرصاص؟</vt:lpstr>
      <vt:lpstr>خطوات التظليل باستخدام قلم الرصاص</vt:lpstr>
      <vt:lpstr>انتج عمل فني إبداعي من تصميمك يتكون من اشكال من اختيارك، ويتضمن 3 درجات ظلية بقلم الرصاص</vt:lpstr>
      <vt:lpstr>نماذج وأفكار  إبداعية للتظليل باستخدام قلم الرصاص</vt:lpstr>
      <vt:lpstr>انتج عمل فني إبداعي من تصميمك يتكون من اشكال من اختيارك، ويتضمن 3 درجات ظلية بقلم الرصاص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Amina Faisal Ahmed alhalwagi</cp:lastModifiedBy>
  <cp:revision>330</cp:revision>
  <dcterms:created xsi:type="dcterms:W3CDTF">2020-03-04T10:47:58Z</dcterms:created>
  <dcterms:modified xsi:type="dcterms:W3CDTF">2020-11-18T09:19:12Z</dcterms:modified>
</cp:coreProperties>
</file>